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8" r:id="rId4"/>
    <p:sldId id="271" r:id="rId5"/>
    <p:sldId id="270" r:id="rId6"/>
    <p:sldId id="285" r:id="rId7"/>
    <p:sldId id="272" r:id="rId8"/>
    <p:sldId id="274" r:id="rId9"/>
    <p:sldId id="286" r:id="rId10"/>
    <p:sldId id="287" r:id="rId11"/>
    <p:sldId id="275" r:id="rId12"/>
    <p:sldId id="276" r:id="rId13"/>
    <p:sldId id="277" r:id="rId14"/>
    <p:sldId id="278" r:id="rId15"/>
    <p:sldId id="279" r:id="rId16"/>
    <p:sldId id="280" r:id="rId17"/>
    <p:sldId id="281" r:id="rId18"/>
    <p:sldId id="283" r:id="rId19"/>
    <p:sldId id="284"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1759899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28842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3623461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3937021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3481802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832D66B4-5B75-4278-B427-01FF86AE8B2B}" type="datetimeFigureOut">
              <a:rPr lang="fr-FR" smtClean="0"/>
              <a:t>11/11/2021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255945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32D66B4-5B75-4278-B427-01FF86AE8B2B}" type="datetimeFigureOut">
              <a:rPr lang="fr-FR" smtClean="0"/>
              <a:t>11/11/2021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375589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832D66B4-5B75-4278-B427-01FF86AE8B2B}" type="datetimeFigureOut">
              <a:rPr lang="fr-FR" smtClean="0"/>
              <a:t>11/11/2021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259598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32D66B4-5B75-4278-B427-01FF86AE8B2B}" type="datetimeFigureOut">
              <a:rPr lang="fr-FR" smtClean="0"/>
              <a:t>11/11/2021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153664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832D66B4-5B75-4278-B427-01FF86AE8B2B}" type="datetimeFigureOut">
              <a:rPr lang="fr-FR" smtClean="0"/>
              <a:t>11/11/2021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1029571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832D66B4-5B75-4278-B427-01FF86AE8B2B}" type="datetimeFigureOut">
              <a:rPr lang="fr-FR" smtClean="0"/>
              <a:t>11/11/2021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15AC066-BDA3-481F-96A2-E9002D7EF067}" type="slidenum">
              <a:rPr lang="fr-FR" smtClean="0"/>
              <a:t>‹N°›</a:t>
            </a:fld>
            <a:endParaRPr lang="fr-FR"/>
          </a:p>
        </p:txBody>
      </p:sp>
    </p:spTree>
    <p:extLst>
      <p:ext uri="{BB962C8B-B14F-4D97-AF65-F5344CB8AC3E}">
        <p14:creationId xmlns:p14="http://schemas.microsoft.com/office/powerpoint/2010/main" val="179314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D66B4-5B75-4278-B427-01FF86AE8B2B}" type="datetimeFigureOut">
              <a:rPr lang="fr-FR" smtClean="0"/>
              <a:t>11/11/2021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AC066-BDA3-481F-96A2-E9002D7EF067}" type="slidenum">
              <a:rPr lang="fr-FR" smtClean="0"/>
              <a:t>‹N°›</a:t>
            </a:fld>
            <a:endParaRPr lang="fr-FR"/>
          </a:p>
        </p:txBody>
      </p:sp>
    </p:spTree>
    <p:extLst>
      <p:ext uri="{BB962C8B-B14F-4D97-AF65-F5344CB8AC3E}">
        <p14:creationId xmlns:p14="http://schemas.microsoft.com/office/powerpoint/2010/main" val="1647812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senseable.mit.edu/treepedia/cities/par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571166" y="303156"/>
            <a:ext cx="6809524" cy="514286"/>
          </a:xfrm>
          <a:prstGeom prst="rect">
            <a:avLst/>
          </a:prstGeom>
        </p:spPr>
      </p:pic>
      <p:sp>
        <p:nvSpPr>
          <p:cNvPr id="4" name="ZoneTexte 3"/>
          <p:cNvSpPr txBox="1"/>
          <p:nvPr/>
        </p:nvSpPr>
        <p:spPr>
          <a:xfrm>
            <a:off x="2015146" y="1119981"/>
            <a:ext cx="9004787" cy="5078313"/>
          </a:xfrm>
          <a:prstGeom prst="rect">
            <a:avLst/>
          </a:prstGeom>
          <a:noFill/>
        </p:spPr>
        <p:txBody>
          <a:bodyPr wrap="square" rtlCol="0">
            <a:spAutoFit/>
          </a:bodyPr>
          <a:lstStyle/>
          <a:p>
            <a:r>
              <a:rPr lang="fr-FR" sz="1600" dirty="0"/>
              <a:t>Plan:</a:t>
            </a:r>
          </a:p>
          <a:p>
            <a:r>
              <a:rPr lang="fr-FR" sz="1600" b="1" dirty="0"/>
              <a:t>1- Présentation du contexte et des données</a:t>
            </a:r>
          </a:p>
          <a:p>
            <a:r>
              <a:rPr lang="fr-FR" sz="1600" b="1" dirty="0"/>
              <a:t>2- Data </a:t>
            </a:r>
            <a:r>
              <a:rPr lang="fr-FR" sz="1600" b="1" dirty="0" err="1"/>
              <a:t>cleaning</a:t>
            </a:r>
            <a:r>
              <a:rPr lang="fr-FR" sz="1600" b="1" dirty="0"/>
              <a:t> et </a:t>
            </a:r>
            <a:r>
              <a:rPr lang="fr-FR" sz="1600" b="1" dirty="0" err="1"/>
              <a:t>Feature</a:t>
            </a:r>
            <a:r>
              <a:rPr lang="fr-FR" sz="1600" b="1" dirty="0"/>
              <a:t> engineering</a:t>
            </a:r>
          </a:p>
          <a:p>
            <a:r>
              <a:rPr lang="fr-FR" sz="1600" dirty="0"/>
              <a:t>   2.1- Pourcentage d'unicité des valeurs et </a:t>
            </a:r>
            <a:r>
              <a:rPr lang="fr-FR" sz="1600" dirty="0" err="1"/>
              <a:t>Feature</a:t>
            </a:r>
            <a:r>
              <a:rPr lang="fr-FR" sz="1600" dirty="0"/>
              <a:t> Engineering</a:t>
            </a:r>
          </a:p>
          <a:p>
            <a:r>
              <a:rPr lang="fr-FR" sz="1600" dirty="0"/>
              <a:t>   2.2- Gestion des </a:t>
            </a:r>
            <a:r>
              <a:rPr lang="fr-FR" sz="1600" dirty="0" err="1"/>
              <a:t>NaN</a:t>
            </a:r>
            <a:endParaRPr lang="fr-FR" sz="1600" dirty="0"/>
          </a:p>
          <a:p>
            <a:r>
              <a:rPr lang="fr-FR" sz="1600" dirty="0"/>
              <a:t>   2.3- Valeurs potentiellement hors-sujet, </a:t>
            </a:r>
            <a:r>
              <a:rPr lang="fr-FR" sz="1600" dirty="0" smtClean="0"/>
              <a:t>valeurs </a:t>
            </a:r>
            <a:r>
              <a:rPr lang="fr-FR" sz="1600" dirty="0"/>
              <a:t>extrêmes et les valeurs aberrantes</a:t>
            </a:r>
          </a:p>
          <a:p>
            <a:r>
              <a:rPr lang="fr-FR" sz="1600" b="1" dirty="0"/>
              <a:t>3- Analyse </a:t>
            </a:r>
            <a:r>
              <a:rPr lang="fr-FR" sz="1600" b="1" dirty="0" err="1"/>
              <a:t>univariée</a:t>
            </a:r>
            <a:endParaRPr lang="fr-FR" sz="1600" b="1" dirty="0"/>
          </a:p>
          <a:p>
            <a:r>
              <a:rPr lang="fr-FR" sz="1600" dirty="0"/>
              <a:t>   3.1- </a:t>
            </a:r>
            <a:r>
              <a:rPr lang="fr-FR" sz="1600" dirty="0" err="1"/>
              <a:t>Boxplot</a:t>
            </a:r>
            <a:r>
              <a:rPr lang="fr-FR" sz="1600" dirty="0"/>
              <a:t> des hauteurs et circonférences des arbres, et des coordonnées des arbres</a:t>
            </a:r>
          </a:p>
          <a:p>
            <a:r>
              <a:rPr lang="fr-FR" sz="1600" dirty="0"/>
              <a:t>   3.2- Nombre et densités d'arbres par arrondissement </a:t>
            </a:r>
            <a:r>
              <a:rPr lang="fr-FR" sz="1600" dirty="0" smtClean="0"/>
              <a:t>parisien, </a:t>
            </a:r>
            <a:r>
              <a:rPr lang="fr-FR" sz="1600" dirty="0"/>
              <a:t>carte </a:t>
            </a:r>
            <a:r>
              <a:rPr lang="fr-FR" sz="1600" dirty="0" err="1"/>
              <a:t>Folium</a:t>
            </a:r>
            <a:r>
              <a:rPr lang="fr-FR" sz="1600" dirty="0"/>
              <a:t> </a:t>
            </a:r>
            <a:r>
              <a:rPr lang="fr-FR" sz="1600" dirty="0" err="1"/>
              <a:t>GeoJson</a:t>
            </a:r>
            <a:endParaRPr lang="fr-FR" sz="1600" dirty="0"/>
          </a:p>
          <a:p>
            <a:r>
              <a:rPr lang="fr-FR" sz="1600" dirty="0"/>
              <a:t>   3.3- Statistiques sur les variables numériques</a:t>
            </a:r>
          </a:p>
          <a:p>
            <a:r>
              <a:rPr lang="fr-FR" sz="1600" dirty="0"/>
              <a:t>   3.4- Statistiques sur les variables catégoriques</a:t>
            </a:r>
          </a:p>
          <a:p>
            <a:r>
              <a:rPr lang="fr-FR" sz="1600" b="1" dirty="0"/>
              <a:t>4- Cartographie</a:t>
            </a:r>
          </a:p>
          <a:p>
            <a:r>
              <a:rPr lang="fr-FR" sz="1600" dirty="0"/>
              <a:t>   4.1- </a:t>
            </a:r>
            <a:r>
              <a:rPr lang="fr-FR" sz="1600" dirty="0" err="1"/>
              <a:t>Géovisualisation</a:t>
            </a:r>
            <a:r>
              <a:rPr lang="fr-FR" sz="1600" dirty="0"/>
              <a:t> des 5 espèces d'arbres les plus </a:t>
            </a:r>
            <a:r>
              <a:rPr lang="fr-FR" sz="1600" dirty="0" smtClean="0"/>
              <a:t>représentées </a:t>
            </a:r>
            <a:r>
              <a:rPr lang="fr-FR" sz="1600" dirty="0"/>
              <a:t>à Paris</a:t>
            </a:r>
          </a:p>
          <a:p>
            <a:r>
              <a:rPr lang="fr-FR" sz="1600" dirty="0"/>
              <a:t>   4.2- </a:t>
            </a:r>
            <a:r>
              <a:rPr lang="fr-FR" sz="1600" dirty="0" err="1"/>
              <a:t>Géovisualisation</a:t>
            </a:r>
            <a:r>
              <a:rPr lang="fr-FR" sz="1600" dirty="0"/>
              <a:t> des hauteurs des arbres</a:t>
            </a:r>
          </a:p>
          <a:p>
            <a:r>
              <a:rPr lang="fr-FR" sz="1600" dirty="0"/>
              <a:t>   4.3- </a:t>
            </a:r>
            <a:r>
              <a:rPr lang="fr-FR" sz="1600" dirty="0" err="1"/>
              <a:t>Géovisualisation</a:t>
            </a:r>
            <a:r>
              <a:rPr lang="fr-FR" sz="1600" dirty="0"/>
              <a:t> des circonférences des arbres</a:t>
            </a:r>
          </a:p>
          <a:p>
            <a:r>
              <a:rPr lang="fr-FR" sz="1600" dirty="0"/>
              <a:t>   4.4- </a:t>
            </a:r>
            <a:r>
              <a:rPr lang="fr-FR" sz="1600" dirty="0" err="1"/>
              <a:t>Géovisualisation</a:t>
            </a:r>
            <a:r>
              <a:rPr lang="fr-FR" sz="1600" dirty="0"/>
              <a:t> des arbres remarquables de Paris</a:t>
            </a:r>
          </a:p>
          <a:p>
            <a:r>
              <a:rPr lang="fr-FR" sz="1600" dirty="0"/>
              <a:t>   4.5- </a:t>
            </a:r>
            <a:r>
              <a:rPr lang="fr-FR" sz="1600" dirty="0" err="1"/>
              <a:t>Géovisualisation</a:t>
            </a:r>
            <a:r>
              <a:rPr lang="fr-FR" sz="1600" dirty="0"/>
              <a:t> des stades de développements des arbres</a:t>
            </a:r>
          </a:p>
          <a:p>
            <a:r>
              <a:rPr lang="fr-FR" sz="1600" dirty="0"/>
              <a:t>   4.6- </a:t>
            </a:r>
            <a:r>
              <a:rPr lang="fr-FR" sz="1600" dirty="0" err="1"/>
              <a:t>Géovisualisation</a:t>
            </a:r>
            <a:r>
              <a:rPr lang="fr-FR" sz="1600" dirty="0"/>
              <a:t> des 5 espèces d'arbres les plus </a:t>
            </a:r>
            <a:r>
              <a:rPr lang="fr-FR" sz="1600" dirty="0" smtClean="0"/>
              <a:t>représentées </a:t>
            </a:r>
            <a:r>
              <a:rPr lang="fr-FR" sz="1600" dirty="0"/>
              <a:t>à Paris avec la librairie </a:t>
            </a:r>
            <a:r>
              <a:rPr lang="fr-FR" sz="1600" dirty="0" err="1"/>
              <a:t>Geopandas</a:t>
            </a:r>
            <a:endParaRPr lang="fr-FR" sz="1600" dirty="0"/>
          </a:p>
          <a:p>
            <a:r>
              <a:rPr lang="fr-FR" sz="1600" dirty="0" smtClean="0"/>
              <a:t>   4.7- </a:t>
            </a:r>
            <a:r>
              <a:rPr lang="fr-FR" sz="1600" dirty="0"/>
              <a:t>Carte du nombre d'arbre par arrondissement en utilisant les cartes </a:t>
            </a:r>
            <a:r>
              <a:rPr lang="fr-FR" sz="1600" dirty="0" err="1"/>
              <a:t>Choropleth</a:t>
            </a:r>
            <a:endParaRPr lang="fr-FR" sz="1600" dirty="0"/>
          </a:p>
          <a:p>
            <a:r>
              <a:rPr lang="fr-FR" sz="1600" b="1" dirty="0"/>
              <a:t>5- Conclusion</a:t>
            </a:r>
          </a:p>
        </p:txBody>
      </p:sp>
    </p:spTree>
    <p:extLst>
      <p:ext uri="{BB962C8B-B14F-4D97-AF65-F5344CB8AC3E}">
        <p14:creationId xmlns:p14="http://schemas.microsoft.com/office/powerpoint/2010/main" val="3072162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60091" y="78798"/>
            <a:ext cx="4722091" cy="1325563"/>
          </a:xfrm>
        </p:spPr>
        <p:txBody>
          <a:bodyPr>
            <a:normAutofit/>
          </a:bodyPr>
          <a:lstStyle/>
          <a:p>
            <a:r>
              <a:rPr lang="fr-FR" sz="2000" b="1" dirty="0" err="1" smtClean="0"/>
              <a:t>Violin</a:t>
            </a:r>
            <a:r>
              <a:rPr lang="fr-FR" sz="2000" b="1" dirty="0" smtClean="0"/>
              <a:t> Plot des hauteurs par domanialité</a:t>
            </a:r>
            <a:endParaRPr lang="fr-FR" sz="2000" b="1"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210" y="1220241"/>
            <a:ext cx="7733579" cy="5369904"/>
          </a:xfrm>
          <a:prstGeom prst="rect">
            <a:avLst/>
          </a:prstGeom>
        </p:spPr>
      </p:pic>
    </p:spTree>
    <p:extLst>
      <p:ext uri="{BB962C8B-B14F-4D97-AF65-F5344CB8AC3E}">
        <p14:creationId xmlns:p14="http://schemas.microsoft.com/office/powerpoint/2010/main" val="164524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0709" y="0"/>
            <a:ext cx="5488709" cy="1325563"/>
          </a:xfrm>
        </p:spPr>
        <p:txBody>
          <a:bodyPr>
            <a:normAutofit/>
          </a:bodyPr>
          <a:lstStyle/>
          <a:p>
            <a:r>
              <a:rPr lang="fr-FR" sz="2000" dirty="0"/>
              <a:t>3</a:t>
            </a:r>
            <a:r>
              <a:rPr lang="fr-FR" sz="2000" dirty="0" smtClean="0"/>
              <a:t>.4- </a:t>
            </a:r>
            <a:r>
              <a:rPr lang="fr-FR" sz="2000" dirty="0" smtClean="0"/>
              <a:t>Statistiques sur les variables catégoriques</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8" y="1325563"/>
            <a:ext cx="6156470" cy="4264014"/>
          </a:xfrm>
          <a:prstGeom prst="rect">
            <a:avLst/>
          </a:prstGeom>
        </p:spPr>
      </p:pic>
    </p:spTree>
    <p:extLst>
      <p:ext uri="{BB962C8B-B14F-4D97-AF65-F5344CB8AC3E}">
        <p14:creationId xmlns:p14="http://schemas.microsoft.com/office/powerpoint/2010/main" val="3873434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0674" y="69562"/>
            <a:ext cx="7742382" cy="1325563"/>
          </a:xfrm>
        </p:spPr>
        <p:txBody>
          <a:bodyPr/>
          <a:lstStyle/>
          <a:p>
            <a:r>
              <a:rPr lang="fr-FR" dirty="0"/>
              <a:t>4</a:t>
            </a:r>
            <a:r>
              <a:rPr lang="fr-FR" dirty="0" smtClean="0"/>
              <a:t>- </a:t>
            </a:r>
            <a:r>
              <a:rPr lang="fr-FR" dirty="0" smtClean="0"/>
              <a:t>Cartographie</a:t>
            </a:r>
            <a:br>
              <a:rPr lang="fr-FR" dirty="0" smtClean="0"/>
            </a:br>
            <a:r>
              <a:rPr lang="fr-FR" sz="2000" dirty="0"/>
              <a:t>4</a:t>
            </a:r>
            <a:r>
              <a:rPr lang="fr-FR" sz="2000" dirty="0" smtClean="0"/>
              <a:t>.1- </a:t>
            </a:r>
            <a:r>
              <a:rPr lang="fr-FR" sz="2000" dirty="0" err="1" smtClean="0"/>
              <a:t>Géovisualisation</a:t>
            </a:r>
            <a:r>
              <a:rPr lang="fr-FR" sz="2000" dirty="0" smtClean="0"/>
              <a:t> des 5 espèces d’arbres les plus </a:t>
            </a:r>
            <a:r>
              <a:rPr lang="fr-FR" sz="2000" dirty="0" smtClean="0"/>
              <a:t>représentées </a:t>
            </a:r>
            <a:r>
              <a:rPr lang="fr-FR" sz="2000" dirty="0" smtClean="0"/>
              <a:t>à Paris</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674" y="1507077"/>
            <a:ext cx="7560830" cy="4901660"/>
          </a:xfrm>
          <a:prstGeom prst="rect">
            <a:avLst/>
          </a:prstGeom>
        </p:spPr>
      </p:pic>
    </p:spTree>
    <p:extLst>
      <p:ext uri="{BB962C8B-B14F-4D97-AF65-F5344CB8AC3E}">
        <p14:creationId xmlns:p14="http://schemas.microsoft.com/office/powerpoint/2010/main" val="3998197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95581" y="309707"/>
            <a:ext cx="6227618" cy="1325563"/>
          </a:xfrm>
        </p:spPr>
        <p:txBody>
          <a:bodyPr>
            <a:normAutofit/>
          </a:bodyPr>
          <a:lstStyle/>
          <a:p>
            <a:r>
              <a:rPr lang="fr-FR" sz="2000" dirty="0" smtClean="0"/>
              <a:t>4.2- </a:t>
            </a:r>
            <a:r>
              <a:rPr lang="fr-FR" sz="2000" dirty="0" err="1"/>
              <a:t>Géovisualisation</a:t>
            </a:r>
            <a:r>
              <a:rPr lang="fr-FR" sz="2000" dirty="0"/>
              <a:t> des </a:t>
            </a:r>
            <a:r>
              <a:rPr lang="fr-FR" sz="2000" dirty="0" smtClean="0"/>
              <a:t>hauteurs des arbres</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417" y="1755343"/>
            <a:ext cx="7614876" cy="4571999"/>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9876" y="612342"/>
            <a:ext cx="3543300" cy="5715000"/>
          </a:xfrm>
          <a:prstGeom prst="rect">
            <a:avLst/>
          </a:prstGeom>
        </p:spPr>
      </p:pic>
    </p:spTree>
    <p:extLst>
      <p:ext uri="{BB962C8B-B14F-4D97-AF65-F5344CB8AC3E}">
        <p14:creationId xmlns:p14="http://schemas.microsoft.com/office/powerpoint/2010/main" val="2780147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01903" y="52908"/>
            <a:ext cx="6005945" cy="1325563"/>
          </a:xfrm>
        </p:spPr>
        <p:txBody>
          <a:bodyPr>
            <a:normAutofit/>
          </a:bodyPr>
          <a:lstStyle/>
          <a:p>
            <a:r>
              <a:rPr lang="fr-FR" sz="2000" dirty="0"/>
              <a:t>4</a:t>
            </a:r>
            <a:r>
              <a:rPr lang="fr-FR" sz="2000" dirty="0" smtClean="0"/>
              <a:t>.3- </a:t>
            </a:r>
            <a:r>
              <a:rPr lang="fr-FR" sz="2000" dirty="0" err="1"/>
              <a:t>Géovisualisation</a:t>
            </a:r>
            <a:r>
              <a:rPr lang="fr-FR" sz="2000" dirty="0"/>
              <a:t> des </a:t>
            </a:r>
            <a:r>
              <a:rPr lang="fr-FR" sz="2000" dirty="0" smtClean="0"/>
              <a:t>circonférences des arbres</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806" y="1378471"/>
            <a:ext cx="8184140" cy="4884216"/>
          </a:xfrm>
          <a:prstGeom prst="rect">
            <a:avLst/>
          </a:prstGeom>
        </p:spPr>
      </p:pic>
    </p:spTree>
    <p:extLst>
      <p:ext uri="{BB962C8B-B14F-4D97-AF65-F5344CB8AC3E}">
        <p14:creationId xmlns:p14="http://schemas.microsoft.com/office/powerpoint/2010/main" val="1181044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32281" y="120551"/>
            <a:ext cx="6606309" cy="1325563"/>
          </a:xfrm>
        </p:spPr>
        <p:txBody>
          <a:bodyPr>
            <a:normAutofit/>
          </a:bodyPr>
          <a:lstStyle/>
          <a:p>
            <a:r>
              <a:rPr lang="fr-FR" sz="2000" dirty="0"/>
              <a:t>4</a:t>
            </a:r>
            <a:r>
              <a:rPr lang="fr-FR" sz="2000" dirty="0" smtClean="0"/>
              <a:t>.4- </a:t>
            </a:r>
            <a:r>
              <a:rPr lang="fr-FR" sz="2000" dirty="0" err="1"/>
              <a:t>Géovisualisation</a:t>
            </a:r>
            <a:r>
              <a:rPr lang="fr-FR" sz="2000" dirty="0"/>
              <a:t> des </a:t>
            </a:r>
            <a:r>
              <a:rPr lang="fr-FR" sz="2000" dirty="0" smtClean="0"/>
              <a:t>arbres remarquables de Paris</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616" y="1353750"/>
            <a:ext cx="8298873" cy="5011114"/>
          </a:xfrm>
          <a:prstGeom prst="rect">
            <a:avLst/>
          </a:prstGeom>
        </p:spPr>
      </p:pic>
    </p:spTree>
    <p:extLst>
      <p:ext uri="{BB962C8B-B14F-4D97-AF65-F5344CB8AC3E}">
        <p14:creationId xmlns:p14="http://schemas.microsoft.com/office/powerpoint/2010/main" val="1175877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6309" y="9963"/>
            <a:ext cx="7021946" cy="1325563"/>
          </a:xfrm>
        </p:spPr>
        <p:txBody>
          <a:bodyPr>
            <a:normAutofit/>
          </a:bodyPr>
          <a:lstStyle/>
          <a:p>
            <a:r>
              <a:rPr lang="fr-FR" sz="2000" dirty="0"/>
              <a:t>4</a:t>
            </a:r>
            <a:r>
              <a:rPr lang="fr-FR" sz="2000" dirty="0" smtClean="0"/>
              <a:t>.5- </a:t>
            </a:r>
            <a:r>
              <a:rPr lang="fr-FR" sz="2000" dirty="0" err="1"/>
              <a:t>Géovisualisation</a:t>
            </a:r>
            <a:r>
              <a:rPr lang="fr-FR" sz="2000" dirty="0"/>
              <a:t> </a:t>
            </a:r>
            <a:r>
              <a:rPr lang="fr-FR" sz="2000" dirty="0" smtClean="0"/>
              <a:t>des stades de développement des arbres</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646" y="1335526"/>
            <a:ext cx="8211272" cy="4936686"/>
          </a:xfrm>
          <a:prstGeom prst="rect">
            <a:avLst/>
          </a:prstGeom>
        </p:spPr>
      </p:pic>
    </p:spTree>
    <p:extLst>
      <p:ext uri="{BB962C8B-B14F-4D97-AF65-F5344CB8AC3E}">
        <p14:creationId xmlns:p14="http://schemas.microsoft.com/office/powerpoint/2010/main" val="304252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50636" y="69128"/>
            <a:ext cx="10515600" cy="1325563"/>
          </a:xfrm>
        </p:spPr>
        <p:txBody>
          <a:bodyPr>
            <a:normAutofit/>
          </a:bodyPr>
          <a:lstStyle/>
          <a:p>
            <a:r>
              <a:rPr lang="fr-FR" sz="2000" dirty="0"/>
              <a:t>4</a:t>
            </a:r>
            <a:r>
              <a:rPr lang="fr-FR" sz="2000" dirty="0" smtClean="0"/>
              <a:t>.6- </a:t>
            </a:r>
            <a:r>
              <a:rPr lang="fr-FR" sz="2000" dirty="0" err="1"/>
              <a:t>Géovisualisation</a:t>
            </a:r>
            <a:r>
              <a:rPr lang="fr-FR" sz="2000" dirty="0"/>
              <a:t> des 5 espèces d’arbres les plus </a:t>
            </a:r>
            <a:r>
              <a:rPr lang="fr-FR" sz="2000" dirty="0" smtClean="0"/>
              <a:t>représentées </a:t>
            </a:r>
            <a:r>
              <a:rPr lang="fr-FR" sz="2000" dirty="0"/>
              <a:t>à </a:t>
            </a:r>
            <a:r>
              <a:rPr lang="fr-FR" sz="2000" dirty="0" smtClean="0"/>
              <a:t>Paris avec la librairie </a:t>
            </a:r>
            <a:r>
              <a:rPr lang="fr-FR" sz="2000" dirty="0" err="1" smtClean="0"/>
              <a:t>Geopandas</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68" y="1394691"/>
            <a:ext cx="5631331" cy="4451927"/>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820" y="1394691"/>
            <a:ext cx="5594512" cy="4451927"/>
          </a:xfrm>
          <a:prstGeom prst="rect">
            <a:avLst/>
          </a:prstGeom>
        </p:spPr>
      </p:pic>
    </p:spTree>
    <p:extLst>
      <p:ext uri="{BB962C8B-B14F-4D97-AF65-F5344CB8AC3E}">
        <p14:creationId xmlns:p14="http://schemas.microsoft.com/office/powerpoint/2010/main" val="3589950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24891" y="94317"/>
            <a:ext cx="9174018" cy="1325563"/>
          </a:xfrm>
        </p:spPr>
        <p:txBody>
          <a:bodyPr>
            <a:normAutofit/>
          </a:bodyPr>
          <a:lstStyle/>
          <a:p>
            <a:r>
              <a:rPr lang="fr-FR" sz="2000" dirty="0"/>
              <a:t>4</a:t>
            </a:r>
            <a:r>
              <a:rPr lang="fr-FR" sz="2000" dirty="0" smtClean="0"/>
              <a:t>.7- </a:t>
            </a:r>
            <a:r>
              <a:rPr lang="fr-FR" sz="2000" dirty="0"/>
              <a:t>Carte </a:t>
            </a:r>
            <a:r>
              <a:rPr lang="fr-FR" sz="2000" dirty="0" smtClean="0"/>
              <a:t>du nombre d’arbres </a:t>
            </a:r>
            <a:r>
              <a:rPr lang="fr-FR" sz="2000" dirty="0"/>
              <a:t>par arrondissement en utilisant les cartes </a:t>
            </a:r>
            <a:r>
              <a:rPr lang="fr-FR" sz="2000" dirty="0" err="1" smtClean="0"/>
              <a:t>Choropleth</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773" y="1419880"/>
            <a:ext cx="8054254" cy="4866619"/>
          </a:xfrm>
          <a:prstGeom prst="rect">
            <a:avLst/>
          </a:prstGeom>
        </p:spPr>
      </p:pic>
    </p:spTree>
    <p:extLst>
      <p:ext uri="{BB962C8B-B14F-4D97-AF65-F5344CB8AC3E}">
        <p14:creationId xmlns:p14="http://schemas.microsoft.com/office/powerpoint/2010/main" val="3893141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0"/>
            <a:ext cx="9691255" cy="752475"/>
          </a:xfrm>
        </p:spPr>
        <p:txBody>
          <a:bodyPr>
            <a:normAutofit/>
          </a:bodyPr>
          <a:lstStyle/>
          <a:p>
            <a:r>
              <a:rPr lang="fr-FR" sz="4000" dirty="0"/>
              <a:t>5</a:t>
            </a:r>
            <a:r>
              <a:rPr lang="fr-FR" sz="4000" dirty="0" smtClean="0"/>
              <a:t>- </a:t>
            </a:r>
            <a:r>
              <a:rPr lang="fr-FR" sz="4000" dirty="0" smtClean="0"/>
              <a:t>Conclusion</a:t>
            </a:r>
            <a:endParaRPr lang="fr-FR" sz="4000" dirty="0"/>
          </a:p>
        </p:txBody>
      </p:sp>
      <p:sp>
        <p:nvSpPr>
          <p:cNvPr id="3" name="ZoneTexte 2"/>
          <p:cNvSpPr txBox="1"/>
          <p:nvPr/>
        </p:nvSpPr>
        <p:spPr>
          <a:xfrm>
            <a:off x="838200" y="665017"/>
            <a:ext cx="10778837" cy="5909310"/>
          </a:xfrm>
          <a:prstGeom prst="rect">
            <a:avLst/>
          </a:prstGeom>
          <a:noFill/>
        </p:spPr>
        <p:txBody>
          <a:bodyPr wrap="square" rtlCol="0">
            <a:spAutoFit/>
          </a:bodyPr>
          <a:lstStyle/>
          <a:p>
            <a:r>
              <a:rPr lang="fr-FR" sz="1400" u="sng" dirty="0" smtClean="0"/>
              <a:t>Objectifs</a:t>
            </a:r>
            <a:r>
              <a:rPr lang="fr-FR" sz="1400" dirty="0" smtClean="0"/>
              <a:t>:</a:t>
            </a:r>
          </a:p>
          <a:p>
            <a:r>
              <a:rPr lang="fr-FR" sz="1400" dirty="0" smtClean="0"/>
              <a:t>- </a:t>
            </a:r>
            <a:r>
              <a:rPr lang="fr-FR" sz="1400" dirty="0"/>
              <a:t>participer </a:t>
            </a:r>
            <a:r>
              <a:rPr lang="fr-FR" sz="1400" dirty="0" smtClean="0"/>
              <a:t>virtuellement </a:t>
            </a:r>
            <a:r>
              <a:rPr lang="fr-FR" sz="1400" dirty="0"/>
              <a:t>au challenge Data sponsorisé par la ville de Paris afin d'aider Paris à devenir une smart-city !</a:t>
            </a:r>
          </a:p>
          <a:p>
            <a:r>
              <a:rPr lang="fr-FR" sz="1400" dirty="0" smtClean="0"/>
              <a:t>- réaliser </a:t>
            </a:r>
            <a:r>
              <a:rPr lang="fr-FR" sz="1400" dirty="0"/>
              <a:t>une analyse exploratoire avec un jeu de données portant sur les arbres de la ville de </a:t>
            </a:r>
            <a:r>
              <a:rPr lang="fr-FR" sz="1400" dirty="0" smtClean="0"/>
              <a:t>Paris</a:t>
            </a:r>
          </a:p>
          <a:p>
            <a:r>
              <a:rPr lang="fr-FR" sz="1400" u="sng" dirty="0" smtClean="0"/>
              <a:t>Ce qui a été fait</a:t>
            </a:r>
            <a:r>
              <a:rPr lang="fr-FR" sz="1400" dirty="0" smtClean="0"/>
              <a:t>:</a:t>
            </a:r>
            <a:endParaRPr lang="fr-FR" sz="1400" dirty="0"/>
          </a:p>
          <a:p>
            <a:r>
              <a:rPr lang="fr-FR" sz="1400" dirty="0"/>
              <a:t>- data </a:t>
            </a:r>
            <a:r>
              <a:rPr lang="fr-FR" sz="1400" dirty="0" err="1"/>
              <a:t>cleaning</a:t>
            </a:r>
            <a:r>
              <a:rPr lang="fr-FR" sz="1400" dirty="0"/>
              <a:t> (gestion des </a:t>
            </a:r>
            <a:r>
              <a:rPr lang="fr-FR" sz="1400" dirty="0" err="1"/>
              <a:t>NaN</a:t>
            </a:r>
            <a:r>
              <a:rPr lang="fr-FR" sz="1400" dirty="0"/>
              <a:t>, uniformisation casse, gestion des valeurs aberrantes)</a:t>
            </a:r>
          </a:p>
          <a:p>
            <a:r>
              <a:rPr lang="fr-FR" sz="1400" dirty="0"/>
              <a:t>- </a:t>
            </a:r>
            <a:r>
              <a:rPr lang="fr-FR" sz="1400" dirty="0" err="1"/>
              <a:t>feature</a:t>
            </a:r>
            <a:r>
              <a:rPr lang="fr-FR" sz="1400" dirty="0"/>
              <a:t> engineering (suppression des </a:t>
            </a:r>
            <a:r>
              <a:rPr lang="fr-FR" sz="1400" dirty="0" err="1"/>
              <a:t>features</a:t>
            </a:r>
            <a:r>
              <a:rPr lang="fr-FR" sz="1400" dirty="0"/>
              <a:t> n'apportant pas </a:t>
            </a:r>
            <a:r>
              <a:rPr lang="fr-FR" sz="1400" dirty="0" smtClean="0"/>
              <a:t>d'informations utiles, </a:t>
            </a:r>
            <a:r>
              <a:rPr lang="fr-FR" sz="1400" dirty="0"/>
              <a:t>regroupement de modalités pour la </a:t>
            </a:r>
            <a:r>
              <a:rPr lang="fr-FR" sz="1400" dirty="0" err="1"/>
              <a:t>feature</a:t>
            </a:r>
            <a:r>
              <a:rPr lang="fr-FR" sz="1400" dirty="0"/>
              <a:t> domanialité)</a:t>
            </a:r>
          </a:p>
          <a:p>
            <a:r>
              <a:rPr lang="fr-FR" sz="1400" dirty="0" smtClean="0"/>
              <a:t>- analyse </a:t>
            </a:r>
            <a:r>
              <a:rPr lang="fr-FR" sz="1400" dirty="0" err="1"/>
              <a:t>univariée</a:t>
            </a:r>
            <a:r>
              <a:rPr lang="fr-FR" sz="1400" dirty="0"/>
              <a:t> et </a:t>
            </a:r>
            <a:r>
              <a:rPr lang="fr-FR" sz="1400" dirty="0" smtClean="0"/>
              <a:t>cartographie</a:t>
            </a:r>
          </a:p>
          <a:p>
            <a:r>
              <a:rPr lang="fr-FR" sz="1400" u="sng" dirty="0" smtClean="0"/>
              <a:t>Ce qu’on peut en conclure</a:t>
            </a:r>
            <a:r>
              <a:rPr lang="fr-FR" sz="1400" dirty="0" smtClean="0"/>
              <a:t>:</a:t>
            </a:r>
            <a:endParaRPr lang="fr-FR" sz="1400" dirty="0"/>
          </a:p>
          <a:p>
            <a:r>
              <a:rPr lang="fr-FR" sz="1400" dirty="0" smtClean="0"/>
              <a:t>- </a:t>
            </a:r>
            <a:r>
              <a:rPr lang="fr-FR" sz="1400" dirty="0"/>
              <a:t>répartition assez homogène des arbres dans </a:t>
            </a:r>
            <a:r>
              <a:rPr lang="fr-FR" sz="1400" dirty="0" smtClean="0"/>
              <a:t>Paris dans les différentes directions, il </a:t>
            </a:r>
            <a:r>
              <a:rPr lang="fr-FR" sz="1400" dirty="0"/>
              <a:t>n'y a pas de </a:t>
            </a:r>
            <a:r>
              <a:rPr lang="fr-FR" sz="1400" dirty="0" smtClean="0"/>
              <a:t>réels "déserts végétaux</a:t>
            </a:r>
            <a:r>
              <a:rPr lang="fr-FR" sz="1400" dirty="0"/>
              <a:t> </a:t>
            </a:r>
            <a:r>
              <a:rPr lang="fr-FR" sz="1400" dirty="0" smtClean="0"/>
              <a:t>", même si le centre historique plus bétonné est moins dense en arbres que les arrondissements plus récents de la périphérie. On peut quand même penser qu’en moyenne, Paris ne possède pas beaucoup d’arbres par hectares (ex. 5 dans le 8</a:t>
            </a:r>
            <a:r>
              <a:rPr lang="fr-FR" sz="1400" baseline="30000" dirty="0" smtClean="0"/>
              <a:t>ème</a:t>
            </a:r>
            <a:r>
              <a:rPr lang="fr-FR" sz="1400" dirty="0" smtClean="0"/>
              <a:t> arrondissement), ce qui se confirme en comparant les « green </a:t>
            </a:r>
            <a:r>
              <a:rPr lang="fr-FR" sz="1400" dirty="0" err="1" smtClean="0"/>
              <a:t>view</a:t>
            </a:r>
            <a:r>
              <a:rPr lang="fr-FR" sz="1400" dirty="0" smtClean="0"/>
              <a:t> index » du </a:t>
            </a:r>
            <a:r>
              <a:rPr lang="fr-FR" sz="1400" dirty="0"/>
              <a:t>site </a:t>
            </a:r>
            <a:r>
              <a:rPr lang="fr-FR" sz="1400" dirty="0">
                <a:hlinkClick r:id="rId2"/>
              </a:rPr>
              <a:t>https://</a:t>
            </a:r>
            <a:r>
              <a:rPr lang="fr-FR" sz="1400" dirty="0" smtClean="0">
                <a:hlinkClick r:id="rId2"/>
              </a:rPr>
              <a:t>senseable.mit.edu/treepedia/cities/paris</a:t>
            </a:r>
            <a:endParaRPr lang="fr-FR" sz="1400" dirty="0" smtClean="0"/>
          </a:p>
          <a:p>
            <a:r>
              <a:rPr lang="fr-FR" sz="1400" dirty="0" smtClean="0"/>
              <a:t>- </a:t>
            </a:r>
            <a:r>
              <a:rPr lang="fr-FR" sz="1400" dirty="0"/>
              <a:t>beaucoup d'arbres de petite taille (moins de 20 mètres) et de petite circonférence (moins de 250 cm), peu de grands et gros arbres </a:t>
            </a:r>
          </a:p>
          <a:p>
            <a:r>
              <a:rPr lang="fr-FR" sz="1400" dirty="0" smtClean="0"/>
              <a:t>- </a:t>
            </a:r>
            <a:r>
              <a:rPr lang="fr-FR" sz="1400" dirty="0"/>
              <a:t>les quartiles des hauteurs sont assez similaires dans les arrondissements, seul le Val-de-Marne se détache un peu avec des arbres plus grands dans </a:t>
            </a:r>
            <a:r>
              <a:rPr lang="fr-FR" sz="1400" dirty="0" smtClean="0"/>
              <a:t>le </a:t>
            </a:r>
            <a:r>
              <a:rPr lang="fr-FR" sz="1400" dirty="0"/>
              <a:t>cimetière</a:t>
            </a:r>
          </a:p>
          <a:p>
            <a:r>
              <a:rPr lang="fr-FR" sz="1400" dirty="0" smtClean="0"/>
              <a:t>- </a:t>
            </a:r>
            <a:r>
              <a:rPr lang="fr-FR" sz="1400" dirty="0"/>
              <a:t>il n'y a pas trop non plus de différences suivant la domanialité</a:t>
            </a:r>
          </a:p>
          <a:p>
            <a:r>
              <a:rPr lang="fr-FR" sz="1400" dirty="0" smtClean="0"/>
              <a:t>- </a:t>
            </a:r>
            <a:r>
              <a:rPr lang="fr-FR" sz="1400" dirty="0"/>
              <a:t>presque deux-tiers des arbres de Paris sont répartis dans les alignements des grandes artères, on les repère effectivement sur les cartes (grandes avenues, boulevards, bois)</a:t>
            </a:r>
          </a:p>
          <a:p>
            <a:r>
              <a:rPr lang="fr-FR" sz="1400" u="sng" dirty="0"/>
              <a:t>Améliorations</a:t>
            </a:r>
            <a:r>
              <a:rPr lang="fr-FR" sz="1400" dirty="0"/>
              <a:t>:</a:t>
            </a:r>
          </a:p>
          <a:p>
            <a:r>
              <a:rPr lang="fr-FR" sz="1400" dirty="0"/>
              <a:t>- il serait intéressant de voir la répartition des arbres si on ajoutait les arbres des bois de Boulogne et de Vincennes, même si cela changerait complètement les statistiques. </a:t>
            </a:r>
          </a:p>
          <a:p>
            <a:r>
              <a:rPr lang="fr-FR" sz="1400" dirty="0"/>
              <a:t>Il </a:t>
            </a:r>
            <a:r>
              <a:rPr lang="fr-FR" sz="1400" dirty="0" smtClean="0"/>
              <a:t>n’est toutefois pas </a:t>
            </a:r>
            <a:r>
              <a:rPr lang="fr-FR" sz="1400" dirty="0"/>
              <a:t>plus mal de ne pas les avoir intégrés dans le </a:t>
            </a:r>
            <a:r>
              <a:rPr lang="fr-FR" sz="1400" dirty="0" err="1"/>
              <a:t>dataset</a:t>
            </a:r>
            <a:r>
              <a:rPr lang="fr-FR" sz="1400" dirty="0"/>
              <a:t> pour bien repérer les éventuelles nuances des </a:t>
            </a:r>
            <a:r>
              <a:rPr lang="fr-FR" sz="1400" dirty="0" smtClean="0"/>
              <a:t>arbres « de ville ». </a:t>
            </a:r>
            <a:endParaRPr lang="fr-FR" sz="1400" dirty="0"/>
          </a:p>
          <a:p>
            <a:r>
              <a:rPr lang="fr-FR" sz="1400" dirty="0"/>
              <a:t>On peut quand même se demander pourquoi, puisqu'il existe une domanialité jardin, la grande majorité des arbres des jardins du Luxembourg ou du Muséum d'Histoire Naturelle ne sont pas présents. </a:t>
            </a:r>
          </a:p>
          <a:p>
            <a:r>
              <a:rPr lang="fr-FR" sz="1400" dirty="0"/>
              <a:t>- il serait aussi intéressant de rajouter des </a:t>
            </a:r>
            <a:r>
              <a:rPr lang="fr-FR" sz="1400" dirty="0" err="1"/>
              <a:t>features</a:t>
            </a:r>
            <a:r>
              <a:rPr lang="fr-FR" sz="1400" dirty="0"/>
              <a:t> extérieures, par exemple les différentes vitesses de pousse des arbres en fonction des </a:t>
            </a:r>
            <a:r>
              <a:rPr lang="fr-FR" sz="1400" dirty="0" smtClean="0"/>
              <a:t>espèces, </a:t>
            </a:r>
            <a:r>
              <a:rPr lang="fr-FR" sz="1400" dirty="0"/>
              <a:t>leur durée de vie, leur </a:t>
            </a:r>
            <a:r>
              <a:rPr lang="fr-FR" sz="1400" dirty="0" smtClean="0"/>
              <a:t>résistance </a:t>
            </a:r>
            <a:r>
              <a:rPr lang="fr-FR" sz="1400" dirty="0"/>
              <a:t>à la pollution, </a:t>
            </a:r>
            <a:r>
              <a:rPr lang="fr-FR" sz="1400" dirty="0" smtClean="0"/>
              <a:t>leur </a:t>
            </a:r>
            <a:r>
              <a:rPr lang="fr-FR" sz="1400" dirty="0"/>
              <a:t>capacité à absorber le CO2, la quantité de feuilles qu'il faut </a:t>
            </a:r>
            <a:r>
              <a:rPr lang="fr-FR" sz="1400" dirty="0" smtClean="0"/>
              <a:t>ramasser </a:t>
            </a:r>
            <a:r>
              <a:rPr lang="fr-FR" sz="1400" dirty="0"/>
              <a:t>à </a:t>
            </a:r>
            <a:r>
              <a:rPr lang="fr-FR" sz="1400" dirty="0" smtClean="0"/>
              <a:t>l'automne dont la </a:t>
            </a:r>
            <a:r>
              <a:rPr lang="fr-FR" sz="1400" dirty="0"/>
              <a:t>municipalité </a:t>
            </a:r>
            <a:r>
              <a:rPr lang="fr-FR" sz="1400" dirty="0" smtClean="0"/>
              <a:t>doit tenir compte, </a:t>
            </a:r>
            <a:r>
              <a:rPr lang="fr-FR" sz="1400" dirty="0"/>
              <a:t>etc.</a:t>
            </a:r>
          </a:p>
        </p:txBody>
      </p:sp>
    </p:spTree>
    <p:extLst>
      <p:ext uri="{BB962C8B-B14F-4D97-AF65-F5344CB8AC3E}">
        <p14:creationId xmlns:p14="http://schemas.microsoft.com/office/powerpoint/2010/main" val="968183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66617" y="-144778"/>
            <a:ext cx="10515600" cy="1325563"/>
          </a:xfrm>
        </p:spPr>
        <p:txBody>
          <a:bodyPr/>
          <a:lstStyle/>
          <a:p>
            <a:r>
              <a:rPr lang="fr-FR" dirty="0"/>
              <a:t>1</a:t>
            </a:r>
            <a:r>
              <a:rPr lang="fr-FR" dirty="0" smtClean="0"/>
              <a:t>- </a:t>
            </a:r>
            <a:r>
              <a:rPr lang="fr-FR" dirty="0" smtClean="0"/>
              <a:t>Présentation du contexte et des données</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3655" y="1259660"/>
            <a:ext cx="4255655" cy="4073043"/>
          </a:xfrm>
          <a:prstGeom prst="rect">
            <a:avLst/>
          </a:prstGeom>
        </p:spPr>
      </p:pic>
      <p:pic>
        <p:nvPicPr>
          <p:cNvPr id="3" name="Image 2"/>
          <p:cNvPicPr>
            <a:picLocks noChangeAspect="1"/>
          </p:cNvPicPr>
          <p:nvPr/>
        </p:nvPicPr>
        <p:blipFill>
          <a:blip r:embed="rId3"/>
          <a:stretch>
            <a:fillRect/>
          </a:stretch>
        </p:blipFill>
        <p:spPr>
          <a:xfrm>
            <a:off x="177944" y="5480942"/>
            <a:ext cx="11718682" cy="923810"/>
          </a:xfrm>
          <a:prstGeom prst="rect">
            <a:avLst/>
          </a:prstGeom>
        </p:spPr>
      </p:pic>
      <p:pic>
        <p:nvPicPr>
          <p:cNvPr id="6" name="Image 5"/>
          <p:cNvPicPr>
            <a:picLocks noChangeAspect="1"/>
          </p:cNvPicPr>
          <p:nvPr/>
        </p:nvPicPr>
        <p:blipFill>
          <a:blip r:embed="rId4"/>
          <a:stretch>
            <a:fillRect/>
          </a:stretch>
        </p:blipFill>
        <p:spPr>
          <a:xfrm>
            <a:off x="4425461" y="817485"/>
            <a:ext cx="2952816" cy="2731513"/>
          </a:xfrm>
          <a:prstGeom prst="rect">
            <a:avLst/>
          </a:prstGeom>
        </p:spPr>
      </p:pic>
      <p:pic>
        <p:nvPicPr>
          <p:cNvPr id="7" name="Image 6"/>
          <p:cNvPicPr>
            <a:picLocks noChangeAspect="1"/>
          </p:cNvPicPr>
          <p:nvPr/>
        </p:nvPicPr>
        <p:blipFill>
          <a:blip r:embed="rId5"/>
          <a:stretch>
            <a:fillRect/>
          </a:stretch>
        </p:blipFill>
        <p:spPr>
          <a:xfrm>
            <a:off x="1745337" y="1267530"/>
            <a:ext cx="1361905" cy="619048"/>
          </a:xfrm>
          <a:prstGeom prst="rect">
            <a:avLst/>
          </a:prstGeom>
        </p:spPr>
      </p:pic>
      <p:pic>
        <p:nvPicPr>
          <p:cNvPr id="8" name="Image 7"/>
          <p:cNvPicPr>
            <a:picLocks noChangeAspect="1"/>
          </p:cNvPicPr>
          <p:nvPr/>
        </p:nvPicPr>
        <p:blipFill>
          <a:blip r:embed="rId6"/>
          <a:stretch>
            <a:fillRect/>
          </a:stretch>
        </p:blipFill>
        <p:spPr>
          <a:xfrm>
            <a:off x="177944" y="2592371"/>
            <a:ext cx="3872139" cy="2592093"/>
          </a:xfrm>
          <a:prstGeom prst="rect">
            <a:avLst/>
          </a:prstGeom>
        </p:spPr>
      </p:pic>
      <p:sp>
        <p:nvSpPr>
          <p:cNvPr id="9" name="ZoneTexte 8"/>
          <p:cNvSpPr txBox="1"/>
          <p:nvPr/>
        </p:nvSpPr>
        <p:spPr>
          <a:xfrm>
            <a:off x="4579548" y="3973258"/>
            <a:ext cx="2644642" cy="646331"/>
          </a:xfrm>
          <a:prstGeom prst="rect">
            <a:avLst/>
          </a:prstGeom>
          <a:noFill/>
          <a:ln w="12700">
            <a:solidFill>
              <a:schemeClr val="tx1"/>
            </a:solidFill>
          </a:ln>
        </p:spPr>
        <p:txBody>
          <a:bodyPr wrap="square" rtlCol="0">
            <a:spAutoFit/>
          </a:bodyPr>
          <a:lstStyle/>
          <a:p>
            <a:pPr algn="ctr"/>
            <a:r>
              <a:rPr lang="fr-FR" dirty="0" smtClean="0"/>
              <a:t>18 colonnes</a:t>
            </a:r>
          </a:p>
          <a:p>
            <a:pPr algn="ctr"/>
            <a:r>
              <a:rPr lang="fr-FR" dirty="0" smtClean="0"/>
              <a:t>200 137 enregistrements</a:t>
            </a:r>
            <a:endParaRPr lang="fr-FR" dirty="0"/>
          </a:p>
        </p:txBody>
      </p:sp>
    </p:spTree>
    <p:extLst>
      <p:ext uri="{BB962C8B-B14F-4D97-AF65-F5344CB8AC3E}">
        <p14:creationId xmlns:p14="http://schemas.microsoft.com/office/powerpoint/2010/main" val="1585228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59085"/>
            <a:ext cx="10515600" cy="1325563"/>
          </a:xfrm>
        </p:spPr>
        <p:txBody>
          <a:bodyPr/>
          <a:lstStyle/>
          <a:p>
            <a:r>
              <a:rPr lang="fr-FR" dirty="0"/>
              <a:t>2</a:t>
            </a:r>
            <a:r>
              <a:rPr lang="fr-FR" dirty="0" smtClean="0"/>
              <a:t>- </a:t>
            </a:r>
            <a:r>
              <a:rPr lang="fr-FR" dirty="0" smtClean="0"/>
              <a:t>Data </a:t>
            </a:r>
            <a:r>
              <a:rPr lang="fr-FR" dirty="0" err="1" smtClean="0"/>
              <a:t>Cleaning</a:t>
            </a:r>
            <a:r>
              <a:rPr lang="fr-FR" dirty="0" smtClean="0"/>
              <a:t> et </a:t>
            </a:r>
            <a:r>
              <a:rPr lang="fr-FR" dirty="0" err="1" smtClean="0"/>
              <a:t>Feature</a:t>
            </a:r>
            <a:r>
              <a:rPr lang="fr-FR" dirty="0" smtClean="0"/>
              <a:t> Engineering</a:t>
            </a:r>
            <a:br>
              <a:rPr lang="fr-FR" dirty="0" smtClean="0"/>
            </a:br>
            <a:r>
              <a:rPr lang="fr-FR" sz="2000" dirty="0"/>
              <a:t>2</a:t>
            </a:r>
            <a:r>
              <a:rPr lang="fr-FR" sz="2000" dirty="0" smtClean="0"/>
              <a:t>.1- </a:t>
            </a:r>
            <a:r>
              <a:rPr lang="fr-FR" sz="2000" dirty="0" smtClean="0"/>
              <a:t>Pourcentage d’unicité des </a:t>
            </a:r>
            <a:r>
              <a:rPr lang="fr-FR" sz="2000" dirty="0" smtClean="0"/>
              <a:t>valeurs et </a:t>
            </a:r>
            <a:r>
              <a:rPr lang="fr-FR" sz="2000" dirty="0" err="1" smtClean="0"/>
              <a:t>feature</a:t>
            </a:r>
            <a:r>
              <a:rPr lang="fr-FR" sz="2000" dirty="0" smtClean="0"/>
              <a:t> engineering</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2" y="1248609"/>
            <a:ext cx="9365191" cy="450532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6803" y="1992342"/>
            <a:ext cx="2257425" cy="2638425"/>
          </a:xfrm>
          <a:prstGeom prst="rect">
            <a:avLst/>
          </a:prstGeom>
        </p:spPr>
      </p:pic>
      <p:sp>
        <p:nvSpPr>
          <p:cNvPr id="3" name="ZoneTexte 2"/>
          <p:cNvSpPr txBox="1"/>
          <p:nvPr/>
        </p:nvSpPr>
        <p:spPr>
          <a:xfrm>
            <a:off x="838200" y="5901179"/>
            <a:ext cx="5872899" cy="707886"/>
          </a:xfrm>
          <a:prstGeom prst="rect">
            <a:avLst/>
          </a:prstGeom>
          <a:noFill/>
        </p:spPr>
        <p:txBody>
          <a:bodyPr wrap="square" rtlCol="0">
            <a:spAutoFit/>
          </a:bodyPr>
          <a:lstStyle/>
          <a:p>
            <a:pPr marL="285750" indent="-285750">
              <a:buFontTx/>
              <a:buChar char="-"/>
            </a:pPr>
            <a:r>
              <a:rPr lang="fr-FR" sz="2000" dirty="0" smtClean="0"/>
              <a:t>Uniformisation de la casse</a:t>
            </a:r>
          </a:p>
          <a:p>
            <a:pPr marL="285750" indent="-285750">
              <a:buFontTx/>
              <a:buChar char="-"/>
            </a:pPr>
            <a:r>
              <a:rPr lang="fr-FR" sz="2000" dirty="0" smtClean="0"/>
              <a:t>Suppression de deux </a:t>
            </a:r>
            <a:r>
              <a:rPr lang="fr-FR" sz="2000" dirty="0" err="1" smtClean="0"/>
              <a:t>features</a:t>
            </a:r>
            <a:endParaRPr lang="fr-FR" sz="2000" dirty="0"/>
          </a:p>
        </p:txBody>
      </p:sp>
    </p:spTree>
    <p:extLst>
      <p:ext uri="{BB962C8B-B14F-4D97-AF65-F5344CB8AC3E}">
        <p14:creationId xmlns:p14="http://schemas.microsoft.com/office/powerpoint/2010/main" val="14186731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6225" y="-181629"/>
            <a:ext cx="10515600" cy="1325563"/>
          </a:xfrm>
        </p:spPr>
        <p:txBody>
          <a:bodyPr>
            <a:normAutofit/>
          </a:bodyPr>
          <a:lstStyle/>
          <a:p>
            <a:r>
              <a:rPr lang="fr-FR" sz="2000" dirty="0"/>
              <a:t>2</a:t>
            </a:r>
            <a:r>
              <a:rPr lang="fr-FR" sz="2000" dirty="0" smtClean="0"/>
              <a:t>.2 </a:t>
            </a:r>
            <a:r>
              <a:rPr lang="fr-FR" sz="2000" dirty="0" smtClean="0"/>
              <a:t>Gestion des </a:t>
            </a:r>
            <a:r>
              <a:rPr lang="fr-FR" sz="2000" dirty="0" err="1" smtClean="0"/>
              <a:t>NaN</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26" y="2230966"/>
            <a:ext cx="8457176" cy="4597704"/>
          </a:xfrm>
          <a:prstGeom prst="rect">
            <a:avLst/>
          </a:prstGeom>
        </p:spPr>
      </p:pic>
      <p:sp>
        <p:nvSpPr>
          <p:cNvPr id="3" name="ZoneTexte 2"/>
          <p:cNvSpPr txBox="1"/>
          <p:nvPr/>
        </p:nvSpPr>
        <p:spPr>
          <a:xfrm>
            <a:off x="607505" y="1502784"/>
            <a:ext cx="4238920" cy="369332"/>
          </a:xfrm>
          <a:prstGeom prst="rect">
            <a:avLst/>
          </a:prstGeom>
          <a:noFill/>
        </p:spPr>
        <p:txBody>
          <a:bodyPr wrap="square" rtlCol="0">
            <a:spAutoFit/>
          </a:bodyPr>
          <a:lstStyle/>
          <a:p>
            <a:r>
              <a:rPr lang="fr-FR" dirty="0"/>
              <a:t>Q</a:t>
            </a:r>
            <a:r>
              <a:rPr lang="fr-FR" dirty="0" smtClean="0"/>
              <a:t>u'est-ce qu'un </a:t>
            </a:r>
            <a:r>
              <a:rPr lang="fr-FR" dirty="0" err="1"/>
              <a:t>NaN</a:t>
            </a:r>
            <a:r>
              <a:rPr lang="fr-FR" dirty="0"/>
              <a:t>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2187" y="120754"/>
            <a:ext cx="3994526" cy="3887828"/>
          </a:xfrm>
          <a:prstGeom prst="rect">
            <a:avLst/>
          </a:prstGeom>
        </p:spPr>
      </p:pic>
    </p:spTree>
    <p:extLst>
      <p:ext uri="{BB962C8B-B14F-4D97-AF65-F5344CB8AC3E}">
        <p14:creationId xmlns:p14="http://schemas.microsoft.com/office/powerpoint/2010/main" val="2137853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4501" y="-273698"/>
            <a:ext cx="10515600" cy="1325563"/>
          </a:xfrm>
        </p:spPr>
        <p:txBody>
          <a:bodyPr>
            <a:normAutofit/>
          </a:bodyPr>
          <a:lstStyle/>
          <a:p>
            <a:r>
              <a:rPr lang="fr-FR" sz="2000" dirty="0"/>
              <a:t>2.3- Valeurs potentiellement hors-sujet, </a:t>
            </a:r>
            <a:r>
              <a:rPr lang="fr-FR" sz="2000" dirty="0" smtClean="0"/>
              <a:t>valeurs </a:t>
            </a:r>
            <a:r>
              <a:rPr lang="fr-FR" sz="2000" dirty="0"/>
              <a:t>extrêmes et les valeurs aberrantes</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649" y="4006865"/>
            <a:ext cx="4294188" cy="2720745"/>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23" y="631791"/>
            <a:ext cx="5318478" cy="3168794"/>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2625" y="92364"/>
            <a:ext cx="2260601" cy="3288146"/>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8821" y="4119418"/>
            <a:ext cx="4453610" cy="2450089"/>
          </a:xfrm>
          <a:prstGeom prst="rect">
            <a:avLst/>
          </a:prstGeom>
        </p:spPr>
      </p:pic>
      <p:sp>
        <p:nvSpPr>
          <p:cNvPr id="9" name="ZoneTexte 8"/>
          <p:cNvSpPr txBox="1"/>
          <p:nvPr/>
        </p:nvSpPr>
        <p:spPr>
          <a:xfrm>
            <a:off x="7926098" y="3377240"/>
            <a:ext cx="4147128" cy="369332"/>
          </a:xfrm>
          <a:prstGeom prst="rect">
            <a:avLst/>
          </a:prstGeom>
          <a:noFill/>
        </p:spPr>
        <p:txBody>
          <a:bodyPr wrap="square" rtlCol="0">
            <a:spAutoFit/>
          </a:bodyPr>
          <a:lstStyle/>
          <a:p>
            <a:r>
              <a:rPr lang="fr-FR" dirty="0" err="1" smtClean="0"/>
              <a:t>Hyperion</a:t>
            </a:r>
            <a:r>
              <a:rPr lang="fr-FR" dirty="0" smtClean="0"/>
              <a:t>, séquoia de 115.65 m, Californie</a:t>
            </a:r>
            <a:endParaRPr lang="fr-FR" dirty="0"/>
          </a:p>
        </p:txBody>
      </p:sp>
      <p:sp>
        <p:nvSpPr>
          <p:cNvPr id="10" name="ZoneTexte 9"/>
          <p:cNvSpPr txBox="1"/>
          <p:nvPr/>
        </p:nvSpPr>
        <p:spPr>
          <a:xfrm>
            <a:off x="7926098" y="3728099"/>
            <a:ext cx="4451927" cy="369332"/>
          </a:xfrm>
          <a:prstGeom prst="rect">
            <a:avLst/>
          </a:prstGeom>
          <a:noFill/>
        </p:spPr>
        <p:txBody>
          <a:bodyPr wrap="square" rtlCol="0">
            <a:spAutoFit/>
          </a:bodyPr>
          <a:lstStyle/>
          <a:p>
            <a:r>
              <a:rPr lang="fr-FR" dirty="0" smtClean="0"/>
              <a:t>Platane du 78 rue de Varenne, 30 m, Paris</a:t>
            </a:r>
            <a:endParaRPr lang="fr-FR" dirty="0"/>
          </a:p>
        </p:txBody>
      </p:sp>
    </p:spTree>
    <p:extLst>
      <p:ext uri="{BB962C8B-B14F-4D97-AF65-F5344CB8AC3E}">
        <p14:creationId xmlns:p14="http://schemas.microsoft.com/office/powerpoint/2010/main" val="3160338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7918" y="-210409"/>
            <a:ext cx="10971356" cy="1325563"/>
          </a:xfrm>
        </p:spPr>
        <p:txBody>
          <a:bodyPr>
            <a:normAutofit/>
          </a:bodyPr>
          <a:lstStyle/>
          <a:p>
            <a:r>
              <a:rPr lang="fr-FR" sz="2000" b="1" dirty="0"/>
              <a:t>3- Analyse </a:t>
            </a:r>
            <a:r>
              <a:rPr lang="fr-FR" sz="2000" b="1" dirty="0" err="1"/>
              <a:t>univariée</a:t>
            </a:r>
            <a:r>
              <a:rPr lang="fr-FR" sz="2000" dirty="0"/>
              <a:t/>
            </a:r>
            <a:br>
              <a:rPr lang="fr-FR" sz="2000" dirty="0"/>
            </a:br>
            <a:r>
              <a:rPr lang="fr-FR" sz="2000" dirty="0" smtClean="0"/>
              <a:t>              </a:t>
            </a:r>
            <a:r>
              <a:rPr lang="fr-FR" sz="2000" dirty="0" smtClean="0"/>
              <a:t>3.1- </a:t>
            </a:r>
            <a:r>
              <a:rPr lang="fr-FR" sz="2000" dirty="0" err="1" smtClean="0"/>
              <a:t>Boxplot</a:t>
            </a:r>
            <a:r>
              <a:rPr lang="fr-FR" sz="2000" dirty="0" smtClean="0"/>
              <a:t> </a:t>
            </a:r>
            <a:r>
              <a:rPr lang="fr-FR" sz="2000" dirty="0" smtClean="0"/>
              <a:t>des hauteurs et circonférences des arbres, et des coordonnées des arbres</a:t>
            </a:r>
            <a:endParaRPr lang="fr-FR" sz="2000"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63" y="786021"/>
            <a:ext cx="8601075" cy="2085975"/>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808" y="2936860"/>
            <a:ext cx="6436302" cy="3882523"/>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30" y="4894789"/>
            <a:ext cx="3954895" cy="1960252"/>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855" y="2936860"/>
            <a:ext cx="3907270" cy="1957929"/>
          </a:xfrm>
          <a:prstGeom prst="rect">
            <a:avLst/>
          </a:prstGeom>
        </p:spPr>
      </p:pic>
    </p:spTree>
    <p:extLst>
      <p:ext uri="{BB962C8B-B14F-4D97-AF65-F5344CB8AC3E}">
        <p14:creationId xmlns:p14="http://schemas.microsoft.com/office/powerpoint/2010/main" val="173136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28800" y="207674"/>
            <a:ext cx="8894619" cy="1325563"/>
          </a:xfrm>
        </p:spPr>
        <p:txBody>
          <a:bodyPr/>
          <a:lstStyle/>
          <a:p>
            <a:r>
              <a:rPr lang="fr-FR" sz="2000" dirty="0" smtClean="0"/>
              <a:t>3.2</a:t>
            </a:r>
            <a:r>
              <a:rPr lang="fr-FR" sz="2000" dirty="0" smtClean="0"/>
              <a:t> </a:t>
            </a:r>
            <a:r>
              <a:rPr lang="fr-FR" sz="2000" dirty="0" smtClean="0"/>
              <a:t>Nombre et densités d’arbres par arrondissement </a:t>
            </a:r>
            <a:r>
              <a:rPr lang="fr-FR" sz="2000" dirty="0" smtClean="0"/>
              <a:t>parisien, </a:t>
            </a:r>
            <a:r>
              <a:rPr lang="fr-FR" sz="2000" dirty="0" smtClean="0"/>
              <a:t>carte </a:t>
            </a:r>
            <a:r>
              <a:rPr lang="fr-FR" sz="2000" dirty="0" err="1"/>
              <a:t>Folium</a:t>
            </a:r>
            <a:r>
              <a:rPr lang="fr-FR" sz="2000" dirty="0"/>
              <a:t> </a:t>
            </a:r>
            <a:r>
              <a:rPr lang="fr-FR" sz="2000" dirty="0" err="1"/>
              <a:t>GeoJson</a:t>
            </a:r>
            <a:endParaRPr lang="fr-FR" sz="2000"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86" y="1418875"/>
            <a:ext cx="5077114" cy="4809897"/>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914" y="1745425"/>
            <a:ext cx="6958267" cy="4156796"/>
          </a:xfrm>
          <a:prstGeom prst="rect">
            <a:avLst/>
          </a:prstGeom>
        </p:spPr>
      </p:pic>
    </p:spTree>
    <p:extLst>
      <p:ext uri="{BB962C8B-B14F-4D97-AF65-F5344CB8AC3E}">
        <p14:creationId xmlns:p14="http://schemas.microsoft.com/office/powerpoint/2010/main" val="18487346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01015" y="-281338"/>
            <a:ext cx="4925290" cy="1334365"/>
          </a:xfrm>
        </p:spPr>
        <p:txBody>
          <a:bodyPr>
            <a:normAutofit/>
          </a:bodyPr>
          <a:lstStyle/>
          <a:p>
            <a:r>
              <a:rPr lang="fr-FR" sz="2000" dirty="0" smtClean="0"/>
              <a:t>3.</a:t>
            </a:r>
            <a:r>
              <a:rPr lang="fr-FR" sz="2000" dirty="0" smtClean="0"/>
              <a:t>3- </a:t>
            </a:r>
            <a:r>
              <a:rPr lang="fr-FR" sz="2000" dirty="0" smtClean="0"/>
              <a:t>Statistiques sur les variables numériques</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9562"/>
            <a:ext cx="5720843" cy="3370838"/>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843" y="1056772"/>
            <a:ext cx="5869090" cy="3409883"/>
          </a:xfrm>
          <a:prstGeom prst="rect">
            <a:avLst/>
          </a:prstGeom>
        </p:spPr>
      </p:pic>
      <p:sp>
        <p:nvSpPr>
          <p:cNvPr id="8" name="Titre 1"/>
          <p:cNvSpPr txBox="1">
            <a:spLocks/>
          </p:cNvSpPr>
          <p:nvPr/>
        </p:nvSpPr>
        <p:spPr>
          <a:xfrm>
            <a:off x="242454" y="1283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000" dirty="0" smtClean="0"/>
              <a:t>Histogrammes des hauteurs et circonférences des arbres</a:t>
            </a:r>
            <a:endParaRPr lang="fr-FR" sz="2000" dirty="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473" y="4466655"/>
            <a:ext cx="4524375" cy="2314575"/>
          </a:xfrm>
          <a:prstGeom prst="rect">
            <a:avLst/>
          </a:prstGeom>
        </p:spPr>
      </p:pic>
    </p:spTree>
    <p:extLst>
      <p:ext uri="{BB962C8B-B14F-4D97-AF65-F5344CB8AC3E}">
        <p14:creationId xmlns:p14="http://schemas.microsoft.com/office/powerpoint/2010/main" val="25516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08745" y="0"/>
            <a:ext cx="7936345" cy="1325563"/>
          </a:xfrm>
        </p:spPr>
        <p:txBody>
          <a:bodyPr>
            <a:normAutofit/>
          </a:bodyPr>
          <a:lstStyle/>
          <a:p>
            <a:r>
              <a:rPr lang="fr-FR" sz="2000" b="1" dirty="0" err="1" smtClean="0"/>
              <a:t>Violin</a:t>
            </a:r>
            <a:r>
              <a:rPr lang="fr-FR" sz="2000" b="1" dirty="0" smtClean="0"/>
              <a:t> Plot des hauteurs des arbres par arrondissement</a:t>
            </a:r>
            <a:endParaRPr lang="fr-FR" sz="2000"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870" y="1156194"/>
            <a:ext cx="7984404" cy="5458486"/>
          </a:xfrm>
          <a:prstGeom prst="rect">
            <a:avLst/>
          </a:prstGeom>
        </p:spPr>
      </p:pic>
    </p:spTree>
    <p:extLst>
      <p:ext uri="{BB962C8B-B14F-4D97-AF65-F5344CB8AC3E}">
        <p14:creationId xmlns:p14="http://schemas.microsoft.com/office/powerpoint/2010/main" val="3372640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807</Words>
  <Application>Microsoft Office PowerPoint</Application>
  <PresentationFormat>Grand écran</PresentationFormat>
  <Paragraphs>64</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Arial</vt:lpstr>
      <vt:lpstr>Calibri</vt:lpstr>
      <vt:lpstr>Calibri Light</vt:lpstr>
      <vt:lpstr>Thème Office</vt:lpstr>
      <vt:lpstr>Présentation PowerPoint</vt:lpstr>
      <vt:lpstr>1- Présentation du contexte et des données</vt:lpstr>
      <vt:lpstr>2- Data Cleaning et Feature Engineering 2.1- Pourcentage d’unicité des valeurs et feature engineering</vt:lpstr>
      <vt:lpstr>2.2 Gestion des NaN</vt:lpstr>
      <vt:lpstr>2.3- Valeurs potentiellement hors-sujet, valeurs extrêmes et les valeurs aberrantes</vt:lpstr>
      <vt:lpstr>3- Analyse univariée               3.1- Boxplot des hauteurs et circonférences des arbres, et des coordonnées des arbres</vt:lpstr>
      <vt:lpstr>3.2 Nombre et densités d’arbres par arrondissement parisien, carte Folium GeoJson</vt:lpstr>
      <vt:lpstr>3.3- Statistiques sur les variables numériques</vt:lpstr>
      <vt:lpstr>Violin Plot des hauteurs des arbres par arrondissement</vt:lpstr>
      <vt:lpstr>Violin Plot des hauteurs par domanialité</vt:lpstr>
      <vt:lpstr>3.4- Statistiques sur les variables catégoriques</vt:lpstr>
      <vt:lpstr>4- Cartographie 4.1- Géovisualisation des 5 espèces d’arbres les plus représentées à Paris</vt:lpstr>
      <vt:lpstr>4.2- Géovisualisation des hauteurs des arbres</vt:lpstr>
      <vt:lpstr>4.3- Géovisualisation des circonférences des arbres</vt:lpstr>
      <vt:lpstr>4.4- Géovisualisation des arbres remarquables de Paris</vt:lpstr>
      <vt:lpstr>4.5- Géovisualisation des stades de développement des arbres</vt:lpstr>
      <vt:lpstr>4.6- Géovisualisation des 5 espèces d’arbres les plus représentées à Paris avec la librairie Geopandas</vt:lpstr>
      <vt:lpstr>4.7- Carte du nombre d’arbres par arrondissement en utilisant les cartes Choropleth</vt:lpstr>
      <vt:lpstr>5-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COUDE Christophe</dc:creator>
  <cp:lastModifiedBy>COUDE Christophe</cp:lastModifiedBy>
  <cp:revision>106</cp:revision>
  <dcterms:created xsi:type="dcterms:W3CDTF">2021-09-30T09:32:47Z</dcterms:created>
  <dcterms:modified xsi:type="dcterms:W3CDTF">2021-11-11T21:10:11Z</dcterms:modified>
</cp:coreProperties>
</file>